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58" r:id="rId5"/>
    <p:sldId id="270" r:id="rId6"/>
    <p:sldId id="269" r:id="rId7"/>
    <p:sldId id="260" r:id="rId8"/>
    <p:sldId id="267" r:id="rId9"/>
    <p:sldId id="259" r:id="rId10"/>
    <p:sldId id="268" r:id="rId11"/>
    <p:sldId id="271" r:id="rId12"/>
    <p:sldId id="274" r:id="rId13"/>
    <p:sldId id="275" r:id="rId14"/>
    <p:sldId id="276" r:id="rId15"/>
    <p:sldId id="279" r:id="rId16"/>
    <p:sldId id="277" r:id="rId17"/>
    <p:sldId id="281" r:id="rId18"/>
    <p:sldId id="282" r:id="rId19"/>
    <p:sldId id="283" r:id="rId20"/>
    <p:sldId id="262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426"/>
    <a:srgbClr val="D0F8FC"/>
    <a:srgbClr val="B56C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79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68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89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45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72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30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59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46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98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58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4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E5F89-AC65-4399-B5AE-62D18C4EDEDF}" type="datetimeFigureOut">
              <a:rPr lang="zh-TW" altLang="en-US" smtClean="0"/>
              <a:t>2021/9/17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2ABC8-97DB-4F05-BA00-5317A56689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30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559" y="12257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371600" y="206831"/>
            <a:ext cx="640080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4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全國教保產業工會</a:t>
            </a:r>
            <a:endParaRPr lang="en-US" altLang="zh-TW" sz="48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線 上 記 者 會</a:t>
            </a:r>
            <a:endParaRPr lang="zh-TW" altLang="en-US" sz="4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7584" y="4077072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出席人員：</a:t>
            </a:r>
            <a:endParaRPr lang="en-US" altLang="zh-TW" sz="28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全國教保產業工會理事長</a:t>
            </a:r>
            <a:r>
              <a:rPr lang="en-US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簡瑞連</a:t>
            </a:r>
          </a:p>
          <a:p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立法委員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</a:t>
            </a:r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王婉諭</a:t>
            </a:r>
          </a:p>
          <a:p>
            <a:r>
              <a:rPr lang="zh-TW" altLang="zh-TW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全國教保產業工會</a:t>
            </a:r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理事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蔡曉玲</a:t>
            </a:r>
            <a:endParaRPr lang="zh-TW" altLang="zh-TW" sz="2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全國教保產業工會</a:t>
            </a:r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理事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梁美詩</a:t>
            </a:r>
            <a:endParaRPr lang="zh-TW" altLang="zh-TW" sz="2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教育部代表</a:t>
            </a:r>
            <a:endParaRPr lang="zh-TW" altLang="zh-TW" sz="2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圓角化對角線角落矩形 1"/>
          <p:cNvSpPr/>
          <p:nvPr/>
        </p:nvSpPr>
        <p:spPr>
          <a:xfrm>
            <a:off x="755576" y="1900765"/>
            <a:ext cx="7920880" cy="192621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長工時下的私幼薪資水平僅達低標</a:t>
            </a:r>
            <a:br>
              <a:rPr lang="zh-TW" altLang="zh-TW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準公共薪資規範能否落實有待考驗</a:t>
            </a:r>
            <a:endParaRPr lang="zh-TW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692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80607" y="116632"/>
            <a:ext cx="8928992" cy="66247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0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3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8613" y="2579277"/>
            <a:ext cx="8746774" cy="4062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所有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的性平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休假，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申請使用過的比例都很低，除了生理假和家庭照顧假有超過一成外，其他的假別幾乎連一成都不到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zh-TW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很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高比例的教保人員在剛懷孕的時候，就會遭遇到懷孕歧視，被園方以各種方式逼退離開工作職場，所以，就沒有機會再使用到產檢假、產假、育嬰留停等相關假別。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051720" y="54868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77250" y="764704"/>
            <a:ext cx="2646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sz="3200" b="1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性平休假</a:t>
            </a:r>
            <a:r>
              <a:rPr lang="en-US" altLang="zh-TW" sz="3200" b="1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9098" y="1415678"/>
            <a:ext cx="85513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3200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從數據中</a:t>
            </a:r>
            <a:r>
              <a:rPr lang="zh-TW" altLang="zh-TW" sz="3200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顯示</a:t>
            </a:r>
            <a:r>
              <a:rPr lang="zh-TW" altLang="en-US" sz="3200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zh-TW" sz="3200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幼兒園</a:t>
            </a:r>
            <a:r>
              <a:rPr lang="zh-TW" altLang="zh-TW" sz="3200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是一個以女性為主的職場，卻也是一個對於女性極度不友善的職場。</a:t>
            </a:r>
            <a:endParaRPr lang="zh-TW" altLang="en-US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74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580112" y="633049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 smtClean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 smtClean="0"/>
              <a:t>製</a:t>
            </a:r>
            <a:endParaRPr lang="zh-TW" altLang="zh-TW" dirty="0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77250" y="832523"/>
            <a:ext cx="37990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勞保與</a:t>
            </a:r>
            <a:r>
              <a:rPr lang="zh-TW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勞退</a:t>
            </a:r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974405"/>
              </p:ext>
            </p:extLst>
          </p:nvPr>
        </p:nvGraphicFramePr>
        <p:xfrm>
          <a:off x="467544" y="1496950"/>
          <a:ext cx="8147247" cy="4775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{93296810-A885-4BE3-A3E7-6D5BEEA58F35}</a:tableStyleId>
              </a:tblPr>
              <a:tblGrid>
                <a:gridCol w="602394"/>
                <a:gridCol w="2515220"/>
                <a:gridCol w="2628925"/>
                <a:gridCol w="2400708"/>
              </a:tblGrid>
              <a:tr h="60960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勞工保險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9316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2010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F684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2017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F684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</a:tr>
              <a:tr h="35507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勞保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</a:t>
                      </a:r>
                      <a:r>
                        <a:rPr lang="zh-TW" alt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90.9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有加勞保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a.76.4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34.0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依照實際薪資加保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42.4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機構以較低薪資加保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14.5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從職業工會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加保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9.1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不清楚是否加保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91.6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有加勞保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89.6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47.7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依照實際薪資加保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41.9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機構以較低薪資加保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</a:t>
                      </a:r>
                      <a:r>
                        <a:rPr lang="en-US" sz="2000" kern="100" baseline="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2.0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從職業工會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加保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8.4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不清楚是否加保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85.5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有加勞保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84.8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52.2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依照實際薪資加保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32.6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機構以較低薪資加保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</a:t>
                      </a:r>
                      <a:r>
                        <a:rPr lang="en-US" sz="2000" kern="100" baseline="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0.7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從職業工會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加保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14.5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 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不清楚是否加保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21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580112" y="633049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 smtClean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 smtClean="0"/>
              <a:t>製</a:t>
            </a:r>
            <a:endParaRPr lang="zh-TW" altLang="zh-TW" dirty="0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77250" y="832523"/>
            <a:ext cx="37990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勞保與</a:t>
            </a:r>
            <a:r>
              <a:rPr lang="zh-TW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勞退</a:t>
            </a:r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800559"/>
              </p:ext>
            </p:extLst>
          </p:nvPr>
        </p:nvGraphicFramePr>
        <p:xfrm>
          <a:off x="251520" y="1528985"/>
          <a:ext cx="8784976" cy="47018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{93296810-A885-4BE3-A3E7-6D5BEEA58F35}</a:tableStyleId>
              </a:tblPr>
              <a:tblGrid>
                <a:gridCol w="581337"/>
                <a:gridCol w="2427298"/>
                <a:gridCol w="2426520"/>
                <a:gridCol w="3349821"/>
              </a:tblGrid>
              <a:tr h="39733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勞工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退休金提撥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3424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n-US" altLang="zh-TW" sz="24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2010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2017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</a:tr>
              <a:tr h="3542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51.1%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由機構完全提撥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6.1%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由機構提撥一部分，自己承擔一部分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18.6%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機構沒有提撥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24.2%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不清楚如何提撥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68.0%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由機構完全提撥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2.6%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由機構提撥一部分，自己承擔一部分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5.9%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機構沒有提撥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23.5%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不清楚如何提撥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49.1%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由機構完全提撥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15.1%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由機構提撥一部分，自己承擔一部分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1.9%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機構沒有提撥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33.9% 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不清楚如何提撥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04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80607" y="43059"/>
            <a:ext cx="8928992" cy="662473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0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3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32486" y="1745247"/>
            <a:ext cx="8746774" cy="4062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勞保的情形來看，從</a:t>
            </a:r>
            <a:r>
              <a:rPr lang="en-US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2010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到</a:t>
            </a:r>
            <a:r>
              <a:rPr lang="en-US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年是有進步的，但到了</a:t>
            </a:r>
            <a:r>
              <a:rPr lang="en-US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年的調查，不清楚是否加保的人卻增加了，顯示工作者的勞動權益意識仍有待加強。在勞退方面也是一樣，跟</a:t>
            </a:r>
            <a:r>
              <a:rPr lang="en-US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年比較起來，</a:t>
            </a:r>
            <a:r>
              <a:rPr lang="en-US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年不清楚如何提撥的工作者增加了一</a:t>
            </a:r>
            <a:r>
              <a:rPr lang="zh-TW" altLang="zh-TW" sz="3200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成</a:t>
            </a:r>
            <a:r>
              <a:rPr lang="zh-TW" altLang="en-US" sz="3200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051720" y="54868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77249" y="921929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勞保與勞退</a:t>
            </a:r>
            <a:r>
              <a:rPr lang="en-US" altLang="zh-TW" sz="3200" b="1" kern="1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82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580112" y="633049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 smtClean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 smtClean="0"/>
              <a:t>製</a:t>
            </a:r>
            <a:endParaRPr lang="zh-TW" altLang="zh-TW" dirty="0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85192" y="13062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2800" b="1" dirty="0">
                <a:latin typeface="微軟正黑體" pitchFamily="34" charset="-120"/>
                <a:ea typeface="微軟正黑體" pitchFamily="34" charset="-120"/>
              </a:rPr>
              <a:t>準公共機制的薪資規範如何落實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13904" y="889556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zh-TW" sz="28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2800" b="1" dirty="0">
                <a:latin typeface="微軟正黑體" pitchFamily="34" charset="-120"/>
                <a:ea typeface="微軟正黑體" pitchFamily="34" charset="-120"/>
              </a:rPr>
              <a:t>工作年資與每月平均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薪資</a:t>
            </a:r>
            <a:r>
              <a:rPr lang="en-US" altLang="zh-TW" sz="28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264807"/>
              </p:ext>
            </p:extLst>
          </p:nvPr>
        </p:nvGraphicFramePr>
        <p:xfrm>
          <a:off x="323528" y="1556792"/>
          <a:ext cx="8424939" cy="4464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6304"/>
                <a:gridCol w="1800201"/>
                <a:gridCol w="2789528"/>
                <a:gridCol w="1098906"/>
              </a:tblGrid>
              <a:tr h="7440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於目前機構的工作年資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準公共幼兒園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未加入準公共</a:t>
                      </a:r>
                      <a:r>
                        <a:rPr lang="zh-TW" sz="2000" kern="1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的幼兒園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總平均</a:t>
                      </a:r>
                    </a:p>
                  </a:txBody>
                  <a:tcPr marL="68580" marR="68580" marT="0" marB="0" anchor="ctr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不滿</a:t>
                      </a: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29,037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29,662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29,442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1-2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29,330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29,868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29,707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2-3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28,765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29,028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28,972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3-4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29,373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29,720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29,629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4-5</a:t>
                      </a:r>
                      <a:r>
                        <a:rPr lang="zh-TW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29,879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29,726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29,749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5-6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30,168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29,475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29,624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6-10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30,830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30,618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30,662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10-15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29,800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31,057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30,800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15-20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30,257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31,663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31,424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20</a:t>
                      </a:r>
                      <a:r>
                        <a:rPr lang="zh-TW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年以上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32,400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32,508</a:t>
                      </a:r>
                      <a:endParaRPr lang="zh-TW" sz="2000" kern="10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32,490</a:t>
                      </a:r>
                      <a:endParaRPr lang="zh-TW" sz="20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7240182" y="1103422"/>
            <a:ext cx="1174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546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0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3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32486" y="1102678"/>
            <a:ext cx="8746774" cy="55651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目前教育部為準公共幼兒園的園長（中心主任）、教師及教保員制定了薪資下限：開始任職起薪至少要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29,000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元；滿三年後至少為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32,000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元；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滿</a:t>
            </a:r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六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年後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至少為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35,000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元。</a:t>
            </a:r>
          </a:p>
          <a:p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22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從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工會</a:t>
            </a:r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調查</a:t>
            </a:r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資料顯示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開始任職的起薪是有達到準公共規範的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29,000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元，但這是平均數字，如果詳細去看個別填答數字，就會發現還是有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接近一半的初任職工作者沒有達到</a:t>
            </a:r>
            <a:r>
              <a:rPr lang="en-US" altLang="zh-TW" sz="2200" b="1" u="sng" dirty="0">
                <a:latin typeface="微軟正黑體" pitchFamily="34" charset="-120"/>
                <a:ea typeface="微軟正黑體" pitchFamily="34" charset="-120"/>
              </a:rPr>
              <a:t>29,000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元的基準</a:t>
            </a:r>
            <a:r>
              <a:rPr lang="zh-TW" altLang="zh-TW" sz="2200" b="1" u="sng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200" b="1" u="sng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另外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，從年資分布來看，此後的薪資成長便非常緩慢，以準公共幼兒園來說，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年資要到五年以上才能達到</a:t>
            </a:r>
            <a:r>
              <a:rPr lang="en-US" altLang="zh-TW" sz="2200" b="1" u="sng" dirty="0">
                <a:latin typeface="微軟正黑體" pitchFamily="34" charset="-120"/>
                <a:ea typeface="微軟正黑體" pitchFamily="34" charset="-120"/>
              </a:rPr>
              <a:t>30,000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元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200" b="1" u="sng" dirty="0" smtClean="0">
                <a:latin typeface="微軟正黑體" pitchFamily="34" charset="-120"/>
                <a:ea typeface="微軟正黑體" pitchFamily="34" charset="-120"/>
              </a:rPr>
              <a:t>要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到</a:t>
            </a:r>
            <a:r>
              <a:rPr lang="en-US" altLang="zh-TW" sz="2200" b="1" u="sng" dirty="0">
                <a:latin typeface="微軟正黑體" pitchFamily="34" charset="-120"/>
                <a:ea typeface="微軟正黑體" pitchFamily="34" charset="-120"/>
              </a:rPr>
              <a:t>20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年以上才能達到</a:t>
            </a:r>
            <a:r>
              <a:rPr lang="en-US" altLang="zh-TW" sz="2200" b="1" u="sng" dirty="0">
                <a:latin typeface="微軟正黑體" pitchFamily="34" charset="-120"/>
                <a:ea typeface="微軟正黑體" pitchFamily="34" charset="-120"/>
              </a:rPr>
              <a:t>32,000</a:t>
            </a:r>
            <a:r>
              <a:rPr lang="zh-TW" altLang="zh-TW" sz="2200" b="1" u="sng" dirty="0">
                <a:latin typeface="微軟正黑體" pitchFamily="34" charset="-120"/>
                <a:ea typeface="微軟正黑體" pitchFamily="34" charset="-120"/>
              </a:rPr>
              <a:t>元</a:t>
            </a:r>
            <a:r>
              <a:rPr lang="zh-TW" altLang="zh-TW" sz="2200" b="1" u="sng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200" b="1" u="sng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2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也就是說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，目前的實際薪資水平，離準公共規範的薪資下限有一段距離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政府投下這樣大筆經費是否能真提升教保服務人員薪資，還值得觀察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sz="2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051720" y="54868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0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準公共機制的薪資規範如何落實</a:t>
            </a:r>
            <a:endParaRPr lang="zh-TW" altLang="en-US" sz="3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012855" y="548680"/>
            <a:ext cx="518603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TW" sz="3000" b="1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0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工作年資與每月平均薪資</a:t>
            </a:r>
            <a:r>
              <a:rPr lang="en-US" altLang="zh-TW" sz="3000" b="1" kern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50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itchFamily="34" charset="-120"/>
                <a:ea typeface="微軟正黑體" pitchFamily="34" charset="-120"/>
              </a:rPr>
              <a:t>準公共機制的薪資規範如何落實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63688" y="835358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200" b="1" dirty="0">
                <a:latin typeface="微軟正黑體" pitchFamily="34" charset="-120"/>
                <a:ea typeface="微軟正黑體" pitchFamily="34" charset="-120"/>
              </a:rPr>
              <a:t>助理教保員的薪資問題</a:t>
            </a:r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459882"/>
              </p:ext>
            </p:extLst>
          </p:nvPr>
        </p:nvGraphicFramePr>
        <p:xfrm>
          <a:off x="467544" y="1484784"/>
          <a:ext cx="8280920" cy="1368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1"/>
                <a:gridCol w="3888432"/>
                <a:gridCol w="1944217"/>
              </a:tblGrid>
              <a:tr h="684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準公共幼兒園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未加入準公共的幼兒園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總平均</a:t>
                      </a:r>
                    </a:p>
                  </a:txBody>
                  <a:tcPr marL="68580" marR="68580" marT="0" marB="0" anchor="ctr"/>
                </a:tc>
              </a:tr>
              <a:tr h="6840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25,765</a:t>
                      </a:r>
                      <a:endParaRPr lang="zh-TW" sz="24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24,720</a:t>
                      </a:r>
                      <a:endParaRPr lang="zh-TW" sz="24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25,045</a:t>
                      </a:r>
                      <a:endParaRPr lang="zh-TW" sz="2400" kern="100" dirty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467544" y="3068960"/>
            <a:ext cx="83529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準公共薪資下限的規範，僅適用於園長（中心主任）、教師及教保員，但對於機構內其他工作者，例如：職員、廚工及高中職學歷的助理教保員等，缺乏適用於他們的薪資規範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就工會的調查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，助理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教保員的平均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薪資，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在準公共幼兒園是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25,765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元，距離全部工作者平均的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29,933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元，有超過四千元的差距；距離準公共規範大專學歷教保員的薪資下限</a:t>
            </a:r>
            <a:r>
              <a:rPr lang="en-US" altLang="zh-TW" sz="2200" dirty="0">
                <a:latin typeface="微軟正黑體" pitchFamily="34" charset="-120"/>
                <a:ea typeface="微軟正黑體" pitchFamily="34" charset="-120"/>
              </a:rPr>
              <a:t>29,000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元，也有超過三千元的差距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。而且</a:t>
            </a:r>
            <a:r>
              <a:rPr lang="zh-TW" altLang="zh-TW" sz="2200" dirty="0">
                <a:latin typeface="微軟正黑體" pitchFamily="34" charset="-120"/>
                <a:ea typeface="微軟正黑體" pitchFamily="34" charset="-120"/>
              </a:rPr>
              <a:t>準公共的薪資規範，對於大專學歷的教保員有依年資調整的</a:t>
            </a:r>
            <a:r>
              <a:rPr lang="zh-TW" altLang="zh-TW" sz="2200" dirty="0" smtClean="0">
                <a:latin typeface="微軟正黑體" pitchFamily="34" charset="-120"/>
                <a:ea typeface="微軟正黑體" pitchFamily="34" charset="-120"/>
              </a:rPr>
              <a:t>機制</a:t>
            </a:r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這樣的情況也不免令人憂心，參與準公共化機制的幼兒園是否會為了節省人事成本，多聘用助理教保員的情況。</a:t>
            </a:r>
            <a:endParaRPr lang="zh-TW" altLang="en-US" sz="22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546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zh-TW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0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3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32486" y="1700808"/>
            <a:ext cx="8746774" cy="49669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從教保資訊網的裁罰資料統計顯示，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2019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至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2021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年四月底，</a:t>
            </a:r>
            <a:r>
              <a:rPr lang="zh-TW" altLang="zh-TW" sz="2400" b="1" u="sng" dirty="0">
                <a:latin typeface="微軟正黑體" pitchFamily="34" charset="-120"/>
                <a:ea typeface="微軟正黑體" pitchFamily="34" charset="-120"/>
              </a:rPr>
              <a:t>準公共化幼兒園被裁罰總共有</a:t>
            </a:r>
            <a:r>
              <a:rPr lang="en-US" altLang="zh-TW" sz="2400" b="1" u="sng" dirty="0">
                <a:latin typeface="微軟正黑體" pitchFamily="34" charset="-120"/>
                <a:ea typeface="微軟正黑體" pitchFamily="34" charset="-120"/>
              </a:rPr>
              <a:t>303</a:t>
            </a:r>
            <a:r>
              <a:rPr lang="zh-TW" altLang="zh-TW" sz="2400" b="1" u="sng" dirty="0">
                <a:latin typeface="微軟正黑體" pitchFamily="34" charset="-120"/>
                <a:ea typeface="微軟正黑體" pitchFamily="34" charset="-120"/>
              </a:rPr>
              <a:t>所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400" b="1" u="sng" dirty="0">
                <a:latin typeface="微軟正黑體" pitchFamily="34" charset="-120"/>
                <a:ea typeface="微軟正黑體" pitchFamily="34" charset="-120"/>
              </a:rPr>
              <a:t>重複被裁罰二次以上的園所共有</a:t>
            </a:r>
            <a:r>
              <a:rPr lang="en-US" altLang="zh-TW" sz="2400" b="1" u="sng" dirty="0">
                <a:latin typeface="微軟正黑體" pitchFamily="34" charset="-120"/>
                <a:ea typeface="微軟正黑體" pitchFamily="34" charset="-120"/>
              </a:rPr>
              <a:t>45</a:t>
            </a:r>
            <a:r>
              <a:rPr lang="zh-TW" altLang="zh-TW" sz="2400" b="1" u="sng" dirty="0">
                <a:latin typeface="微軟正黑體" pitchFamily="34" charset="-120"/>
                <a:ea typeface="微軟正黑體" pitchFamily="34" charset="-120"/>
              </a:rPr>
              <a:t>所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，這些園所有些二年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違規九項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，有些一年違規四、五項不等，但被退場的園所卻是微乎其微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400" b="1" dirty="0">
                <a:latin typeface="微軟正黑體" pitchFamily="34" charset="-120"/>
                <a:ea typeface="微軟正黑體" pitchFamily="34" charset="-120"/>
              </a:rPr>
              <a:t>「超收」、「師生比不符」、「聘任不合格教保員</a:t>
            </a:r>
            <a:r>
              <a:rPr lang="zh-TW" altLang="zh-TW" sz="2400" b="1" dirty="0" smtClean="0">
                <a:latin typeface="微軟正黑體" pitchFamily="34" charset="-120"/>
                <a:ea typeface="微軟正黑體" pitchFamily="34" charset="-120"/>
              </a:rPr>
              <a:t>」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是準公幼兒園最常見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這三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種違規樣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態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zh-TW" sz="2400" dirty="0" smtClean="0"/>
              <a:t>政府</a:t>
            </a:r>
            <a:r>
              <a:rPr lang="zh-TW" altLang="zh-TW" sz="2400" dirty="0"/>
              <a:t>砸了許多錢去購買私立幼兒園的服務，但卻無法保障幼兒的照顧品質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也</a:t>
            </a:r>
            <a:r>
              <a:rPr lang="zh-TW" altLang="zh-TW" sz="2400" dirty="0" smtClean="0"/>
              <a:t>拿</a:t>
            </a:r>
            <a:r>
              <a:rPr lang="zh-TW" altLang="zh-TW" sz="2400" dirty="0"/>
              <a:t>不出改善的積極措施。</a:t>
            </a:r>
            <a:endParaRPr lang="zh-TW" altLang="zh-TW" sz="24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/>
          </a:p>
          <a:p>
            <a:r>
              <a:rPr lang="zh-TW" altLang="zh-TW" sz="2400" dirty="0" smtClean="0"/>
              <a:t>主要</a:t>
            </a:r>
            <a:r>
              <a:rPr lang="zh-TW" altLang="zh-TW" sz="2400" dirty="0"/>
              <a:t>是</a:t>
            </a:r>
            <a:r>
              <a:rPr lang="zh-TW" altLang="zh-TW" sz="2400" dirty="0" smtClean="0"/>
              <a:t>，政府</a:t>
            </a:r>
            <a:r>
              <a:rPr lang="zh-TW" altLang="zh-TW" sz="2400" dirty="0"/>
              <a:t>部門為了吸引更多私立托育機構加入準公共化機制，以達成其績效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為了</a:t>
            </a:r>
            <a:r>
              <a:rPr lang="zh-TW" altLang="zh-TW" sz="2400" dirty="0" smtClean="0"/>
              <a:t>達成</a:t>
            </a:r>
            <a:r>
              <a:rPr lang="zh-TW" altLang="zh-TW" sz="2400" dirty="0"/>
              <a:t>其既定績效目標，放任私立業者一面拿政府補助，一面卻可違法亂紀，而無視於孩童照顧品質的低落。</a:t>
            </a:r>
            <a:endParaRPr lang="zh-TW" altLang="zh-TW" sz="2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051720" y="54868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91073" y="188640"/>
            <a:ext cx="8229600" cy="1224136"/>
          </a:xfrm>
        </p:spPr>
        <p:txBody>
          <a:bodyPr>
            <a:noAutofit/>
          </a:bodyPr>
          <a:lstStyle/>
          <a:p>
            <a:r>
              <a:rPr lang="zh-TW" altLang="zh-TW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準公共</a:t>
            </a:r>
            <a:r>
              <a:rPr lang="zh-TW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幼兒園</a:t>
            </a:r>
            <a:r>
              <a:rPr lang="en-US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缺乏</a:t>
            </a:r>
            <a:r>
              <a:rPr lang="zh-TW" altLang="zh-TW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完整的管理機制和退場</a:t>
            </a:r>
            <a:r>
              <a:rPr lang="zh-TW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標準</a:t>
            </a:r>
            <a:r>
              <a:rPr lang="en-US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以致</a:t>
            </a:r>
            <a:r>
              <a:rPr lang="zh-TW" altLang="zh-TW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照顧品質不佳</a:t>
            </a:r>
            <a:endParaRPr lang="zh-TW" altLang="en-US" sz="3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15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0873" y="1196752"/>
            <a:ext cx="8424936" cy="51845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準公共化幼兒園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人員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廚工，</a:t>
            </a:r>
            <a:endParaRPr lang="zh-TW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都是園所的一份子，</a:t>
            </a:r>
          </a:p>
          <a:p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也都很盡心地在維護兒童的健康，</a:t>
            </a:r>
          </a:p>
          <a:p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但他們勞動條件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卻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完全不被重視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補助這些私立幼兒園大筆經費，</a:t>
            </a:r>
          </a:p>
          <a:p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應該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能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如非營利幼兒園，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整體人員的薪資標準才是。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5463" y="116632"/>
            <a:ext cx="8229600" cy="93610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屏東宏靜幼兒園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廚工的訴求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09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0873" y="1196752"/>
            <a:ext cx="8424936" cy="51845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01.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給予員工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教保人員特休假或符合法定年資的特休假天數。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02.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如期幫員工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教保員投保勞健保。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03.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保人員工時長，未有加班費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04.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園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所超收幼童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05.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師生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比不符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06.</a:t>
            </a:r>
            <a:r>
              <a:rPr lang="zh-TW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不具資格的行政人員進去代班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07.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疫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情期間幼兒停課退費不實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08.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長期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非法經營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安親班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09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處查核的時間為何會被事先得知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政府單位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查核不確實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5463" y="116632"/>
            <a:ext cx="8229600" cy="93610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屏東宏靜幼兒園疑似違法事項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02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F8FC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539552" y="1052736"/>
            <a:ext cx="8280920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6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「幼兒園工作者工作現況」問卷調查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0422" y="2575445"/>
            <a:ext cx="9046114" cy="4525963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填寫時間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:2020</a:t>
            </a:r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月至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endParaRPr lang="en-US" altLang="zh-TW" sz="43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問卷回覆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:990</a:t>
            </a:r>
            <a:r>
              <a:rPr lang="zh-TW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筆</a:t>
            </a:r>
            <a:endParaRPr lang="en-US" altLang="zh-TW" sz="43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機構樣態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幼兒園有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758</a:t>
            </a:r>
            <a:r>
              <a:rPr lang="zh-TW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筆</a:t>
            </a:r>
            <a:endParaRPr lang="en-US" altLang="zh-TW" sz="43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公共化幼兒園有</a:t>
            </a: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232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筆</a:t>
            </a:r>
            <a:endParaRPr lang="zh-TW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669984" y="260648"/>
            <a:ext cx="5929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全國教保產業工會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在網路上發起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009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79512" y="440668"/>
            <a:ext cx="8784976" cy="5976664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3D小人喇叭系列（384px~1024px）图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6631"/>
            <a:ext cx="2088232" cy="298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3913415" y="692696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4000" b="1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工會訴求</a:t>
            </a:r>
            <a:endParaRPr lang="zh-TW" altLang="en-US" sz="4000" dirty="0">
              <a:solidFill>
                <a:schemeClr val="accent6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03648" y="1577453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Both"/>
            </a:pP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主管機關應加強查核，以提升勞動條件</a:t>
            </a:r>
            <a:r>
              <a:rPr lang="zh-TW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sz="3600" dirty="0" smtClean="0">
              <a:solidFill>
                <a:srgbClr val="002060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6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(2</a:t>
            </a:r>
            <a:r>
              <a:rPr lang="en-US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準公共幼兒園之薪資規範要落實</a:t>
            </a:r>
            <a:r>
              <a:rPr lang="zh-TW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sz="3600" dirty="0" smtClean="0">
              <a:solidFill>
                <a:srgbClr val="002060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6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(3</a:t>
            </a:r>
            <a:r>
              <a:rPr lang="en-US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準公共幼兒園之教職員工薪資應</a:t>
            </a:r>
            <a:endParaRPr lang="en-US" altLang="zh-TW" sz="3600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   共同成長</a:t>
            </a:r>
            <a:r>
              <a:rPr lang="zh-TW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3600" dirty="0">
              <a:solidFill>
                <a:srgbClr val="002060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(4)</a:t>
            </a: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準公共幼兒園之退場機制要建立，</a:t>
            </a:r>
            <a:endParaRPr lang="en-US" altLang="zh-TW" sz="3600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3600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   審查標準應明確訂定</a:t>
            </a:r>
            <a:r>
              <a:rPr lang="zh-TW" altLang="en-US" sz="360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zh-TW" sz="3600" dirty="0">
              <a:solidFill>
                <a:srgbClr val="002060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215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494438" y="1427523"/>
            <a:ext cx="8280920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勞動調查的目的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0422" y="2780928"/>
            <a:ext cx="8568952" cy="4525963"/>
          </a:xfrm>
          <a:noFill/>
        </p:spPr>
        <p:txBody>
          <a:bodyPr>
            <a:normAutofit/>
          </a:bodyPr>
          <a:lstStyle/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比較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十年來教保人員勞動條件的變化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情形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調查結果來檢視與回應準公共機制，揭示準公共薪資規範與坊間實際薪資水平的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差距，以督促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主管機關應加強查核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，有效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落實薪資規範、保障教保人員的勞動待遇。</a:t>
            </a:r>
            <a:endParaRPr lang="zh-TW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4438" y="456584"/>
            <a:ext cx="75713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zh-TW" sz="36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「幼兒園工作者工作現況」問卷調查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760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53806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私立幼兒園教保人員的一般狀況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652120" y="638132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/>
              <a:t>製</a:t>
            </a:r>
            <a:endParaRPr lang="zh-TW" altLang="zh-TW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701744"/>
              </p:ext>
            </p:extLst>
          </p:nvPr>
        </p:nvGraphicFramePr>
        <p:xfrm>
          <a:off x="323528" y="1340769"/>
          <a:ext cx="8568951" cy="5005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304256"/>
                <a:gridCol w="2376264"/>
                <a:gridCol w="2376263"/>
              </a:tblGrid>
              <a:tr h="570547">
                <a:tc>
                  <a:txBody>
                    <a:bodyPr/>
                    <a:lstStyle/>
                    <a:p>
                      <a:endParaRPr lang="zh-TW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2010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2017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9060" marR="99060" anchor="ctr"/>
                </a:tc>
              </a:tr>
              <a:tr h="86961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平均年齡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---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36.3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74295" marR="74295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36.9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74295" marR="74295" marT="9525" marB="0" anchor="ctr"/>
                </a:tc>
              </a:tr>
              <a:tr h="868274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平均年資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9.1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10.6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74295" marR="74295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10.7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74295" marR="74295" marT="9525" marB="0" anchor="ctr"/>
                </a:tc>
              </a:tr>
              <a:tr h="115745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平均薪資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20,001~23,000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21,001-24,000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4295" marR="74295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29,933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marL="74295" marR="74295" marT="9525" marB="0" anchor="ctr"/>
                </a:tc>
              </a:tr>
              <a:tr h="153954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平均工時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9.1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未計算午休時間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 </a:t>
                      </a:r>
                      <a:endParaRPr lang="zh-TW" sz="20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29.1%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工作者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工時為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小時以上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未計算午休時間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0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28.1%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工作者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工時為</a:t>
                      </a:r>
                      <a:r>
                        <a:rPr lang="en-US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小時以上</a:t>
                      </a:r>
                    </a:p>
                  </a:txBody>
                  <a:tcPr marL="74295" marR="7429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9.3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未計算午休時間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00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其中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43.7%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工作者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工時為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2000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小時以上</a:t>
                      </a:r>
                    </a:p>
                  </a:txBody>
                  <a:tcPr marL="74295" marR="74295" marT="9525" marB="0" anchor="ctr"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059832" y="692696"/>
            <a:ext cx="34163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b="1" kern="100" dirty="0" smtClean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《</a:t>
            </a:r>
            <a:r>
              <a:rPr lang="zh-TW" altLang="zh-TW" sz="28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平均工資</a:t>
            </a:r>
            <a:r>
              <a:rPr lang="zh-TW" altLang="zh-TW" sz="28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zh-TW" altLang="zh-TW" sz="28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工時</a:t>
            </a:r>
            <a:r>
              <a:rPr lang="en-US" altLang="zh-TW" sz="2800" b="1" kern="1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》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292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539552" y="1628800"/>
            <a:ext cx="8075240" cy="46301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(1)2020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年的教保人員平均薪資雖有成長，但薪資水平仍然比不上其他行業的工作者。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工資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雖有成長，但工時仍然很長，跟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年比較起來，每日平均工時延長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9.3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小時。</a:t>
            </a:r>
          </a:p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43.7%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的工作者表示，每日平均工時超過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小時。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私立幼兒園教保人員的一般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652120" y="638132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/>
              <a:t>製</a:t>
            </a:r>
            <a:endParaRPr lang="zh-TW" altLang="zh-TW" dirty="0"/>
          </a:p>
        </p:txBody>
      </p:sp>
      <p:sp>
        <p:nvSpPr>
          <p:cNvPr id="6" name="矩形 5"/>
          <p:cNvSpPr/>
          <p:nvPr/>
        </p:nvSpPr>
        <p:spPr>
          <a:xfrm>
            <a:off x="2402175" y="815054"/>
            <a:ext cx="4339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b="1" kern="100" dirty="0" smtClean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《</a:t>
            </a: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平均工資</a:t>
            </a:r>
            <a:r>
              <a:rPr lang="zh-TW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zh-TW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工時</a:t>
            </a:r>
            <a:r>
              <a:rPr lang="en-US" altLang="zh-TW" sz="3600" b="1" kern="1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》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475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502230"/>
              </p:ext>
            </p:extLst>
          </p:nvPr>
        </p:nvGraphicFramePr>
        <p:xfrm>
          <a:off x="542232" y="980728"/>
          <a:ext cx="5181896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912">
                  <a:extLst>
                    <a:ext uri="{9D8B030D-6E8A-4147-A177-3AD203B41FA5}">
                      <a16:colId xmlns="" xmlns:a16="http://schemas.microsoft.com/office/drawing/2014/main" val="2904553293"/>
                    </a:ext>
                  </a:extLst>
                </a:gridCol>
                <a:gridCol w="3047984">
                  <a:extLst>
                    <a:ext uri="{9D8B030D-6E8A-4147-A177-3AD203B41FA5}">
                      <a16:colId xmlns="" xmlns:a16="http://schemas.microsoft.com/office/drawing/2014/main" val="3358923952"/>
                    </a:ext>
                  </a:extLst>
                </a:gridCol>
              </a:tblGrid>
              <a:tr h="6186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年齡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全行業受僱就業者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每月主要工作之平均收入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3973742172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20-24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28,621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2053214582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25-29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35,037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3423644396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30-34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37,890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2363289481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35-39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40,248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1255869800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40-44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41,603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677368894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45-49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43,956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2003832450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50-54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45,215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3104325980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55-59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42,358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2055372458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60-64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41,722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b"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684737" y="5117266"/>
            <a:ext cx="8064896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本次受訪之教保人員，平均年齡為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36.9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歲、平均年資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10.7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年，平均每月薪資為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29,933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元，與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109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年全行業受僱就業者每月主要工作之平均收入比較起來</a:t>
            </a:r>
            <a:r>
              <a:rPr kumimoji="1"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57175" indent="-257175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僅略高於全行業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20-24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歲工作者的平均收入，連未滿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歲的月平均都比不上。</a:t>
            </a:r>
          </a:p>
          <a:p>
            <a:pPr marL="257175" indent="-257175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跟全行業同年齡工作者比較起來（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40,248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元），只有其平均收入的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74.37%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kumimoji="1"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/>
          <p:cNvCxnSpPr/>
          <p:nvPr/>
        </p:nvCxnSpPr>
        <p:spPr>
          <a:xfrm flipH="1">
            <a:off x="5373089" y="1947316"/>
            <a:ext cx="702077" cy="2880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6012160" y="1156067"/>
            <a:ext cx="2952328" cy="304698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平均年齡</a:t>
            </a:r>
            <a:r>
              <a:rPr kumimoji="1"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36.9</a:t>
            </a:r>
            <a:r>
              <a:rPr kumimoji="1"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歲、平均年資</a:t>
            </a:r>
            <a:r>
              <a:rPr kumimoji="1"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10.7</a:t>
            </a:r>
            <a:r>
              <a:rPr kumimoji="1"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年的教保人員，月平均薪資</a:t>
            </a:r>
            <a:r>
              <a:rPr kumimoji="1"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29,933</a:t>
            </a:r>
            <a:r>
              <a:rPr kumimoji="1"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元，跟全行業的工作者主要工作之收入比較起來，連未滿</a:t>
            </a:r>
            <a:r>
              <a:rPr kumimoji="1"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kumimoji="1"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歲的月平均都比不上。</a:t>
            </a:r>
          </a:p>
        </p:txBody>
      </p:sp>
      <p:sp>
        <p:nvSpPr>
          <p:cNvPr id="4" name="矩形 3"/>
          <p:cNvSpPr/>
          <p:nvPr/>
        </p:nvSpPr>
        <p:spPr>
          <a:xfrm>
            <a:off x="542232" y="44624"/>
            <a:ext cx="81380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altLang="zh-TW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年的教保人員平均</a:t>
            </a:r>
            <a:r>
              <a:rPr lang="zh-TW" altLang="zh-TW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薪資</a:t>
            </a:r>
            <a:endParaRPr lang="en-US" altLang="zh-TW" sz="2400" b="1" kern="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spcAft>
                <a:spcPts val="0"/>
              </a:spcAft>
            </a:pPr>
            <a:r>
              <a:rPr kumimoji="1" lang="zh-TW" altLang="en-US" sz="2400" b="1" kern="1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kumimoji="1" lang="zh-TW" altLang="en-US" sz="2400" b="1" kern="10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</a:t>
            </a:r>
            <a:r>
              <a:rPr kumimoji="1" lang="zh-TW" altLang="en-US" sz="24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連未滿</a:t>
            </a:r>
            <a:r>
              <a:rPr kumimoji="1"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kumimoji="1"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歲的月平均都</a:t>
            </a:r>
            <a:r>
              <a:rPr kumimoji="1" lang="zh-TW" altLang="en-US" sz="24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比不上</a:t>
            </a:r>
            <a:endParaRPr lang="zh-TW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31840" y="6332961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資料來源：行政院主計總處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109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人力運用調查報告</a:t>
            </a:r>
            <a:r>
              <a:rPr kumimoji="1"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kumimoji="1"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3059832" y="1947316"/>
            <a:ext cx="2232248" cy="617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53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52120" y="6309320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 smtClean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 smtClean="0"/>
              <a:t>製</a:t>
            </a:r>
            <a:endParaRPr lang="zh-TW" altLang="zh-TW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465743"/>
              </p:ext>
            </p:extLst>
          </p:nvPr>
        </p:nvGraphicFramePr>
        <p:xfrm>
          <a:off x="323529" y="1700810"/>
          <a:ext cx="8363271" cy="439248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793649"/>
                <a:gridCol w="2241702"/>
                <a:gridCol w="2327920"/>
              </a:tblGrid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2017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2020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周休二日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90.2%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94.9%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勞基法特別休假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74.5%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78.3%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五一休假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effectLst/>
                        </a:rPr>
                        <a:t>79.7%</a:t>
                      </a:r>
                      <a:endParaRPr lang="zh-TW" sz="2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95.5%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中午可休息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effectLst/>
                        </a:rPr>
                        <a:t>52.3%</a:t>
                      </a:r>
                      <a:endParaRPr lang="zh-TW" sz="2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68.8%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需要加班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effectLst/>
                        </a:rPr>
                        <a:t>57.5%</a:t>
                      </a:r>
                      <a:endParaRPr lang="zh-TW" sz="2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50.3%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  <a:tr h="6274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加班有加班費或補休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effectLst/>
                        </a:rPr>
                        <a:t>34.0%</a:t>
                      </a:r>
                      <a:endParaRPr lang="zh-TW" sz="2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51.1%</a:t>
                      </a:r>
                      <a:endParaRPr lang="zh-TW" sz="2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私立幼兒園教保人員的一般狀況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87824" y="893822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休假與加班</a:t>
            </a:r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7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" y="0"/>
            <a:ext cx="9144000" cy="6858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98612" y="1518159"/>
            <a:ext cx="8746774" cy="51845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休假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有逐漸正常化，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但還是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5%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左右的教保人員無法獲得周休二日及五一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休假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超過二成（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21.7%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）的工作者沒有法定的特休假，即使有特休假，部分教保人員表示無法依據年資休到法定的天數，還有教保員表示，休特休會扣年終或扣薪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超過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三成（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31.2%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）的教保人員無法在中午休息，大約一半的工作者需要加班，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而只有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一半的人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加班費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或補休。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 flipV="1">
            <a:off x="2402175" y="1083370"/>
            <a:ext cx="3754001" cy="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95071" y="843386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b="1" kern="100" dirty="0" smtClean="0">
                <a:solidFill>
                  <a:schemeClr val="bg1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《</a:t>
            </a:r>
            <a:r>
              <a:rPr lang="zh-TW" altLang="zh-TW" sz="3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休假與加班</a:t>
            </a:r>
            <a:r>
              <a:rPr lang="en-US" altLang="zh-TW" sz="3600" b="1" kern="100" dirty="0" smtClean="0">
                <a:solidFill>
                  <a:schemeClr val="bg1"/>
                </a:solidFill>
                <a:latin typeface="新細明體" panose="02020500000000000000" pitchFamily="18" charset="-120"/>
                <a:cs typeface="Times New Roman" panose="02020603050405020304" pitchFamily="18" charset="0"/>
              </a:rPr>
              <a:t>》</a:t>
            </a:r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50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724128" y="6381328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u="sng" dirty="0" smtClean="0"/>
              <a:t>全國教保產業工會</a:t>
            </a:r>
            <a:r>
              <a:rPr lang="en-US" altLang="zh-TW" b="1" u="sng" dirty="0" smtClean="0"/>
              <a:t>2021.09.12</a:t>
            </a:r>
            <a:r>
              <a:rPr lang="zh-TW" altLang="zh-TW" b="1" u="sng" dirty="0" smtClean="0"/>
              <a:t>製</a:t>
            </a:r>
            <a:endParaRPr lang="zh-TW" altLang="zh-TW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541606"/>
              </p:ext>
            </p:extLst>
          </p:nvPr>
        </p:nvGraphicFramePr>
        <p:xfrm>
          <a:off x="323527" y="1438182"/>
          <a:ext cx="8424937" cy="479913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800199"/>
                <a:gridCol w="864096"/>
                <a:gridCol w="1296146"/>
                <a:gridCol w="1080118"/>
                <a:gridCol w="1800202"/>
                <a:gridCol w="1584176"/>
              </a:tblGrid>
              <a:tr h="9901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</a:t>
                      </a:r>
                      <a:endParaRPr lang="en-US" altLang="zh-TW" sz="24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填</a:t>
                      </a:r>
                      <a:endParaRPr lang="en-US" altLang="zh-TW" sz="24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答</a:t>
                      </a:r>
                      <a:endParaRPr lang="zh-TW" sz="24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latinLnBrk="1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沒申請過或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不知道有這個假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申請使用過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申請，但</a:t>
                      </a:r>
                      <a:r>
                        <a:rPr lang="zh-TW" sz="24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被不當</a:t>
                      </a: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扣薪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申請，但被拒絕或無法請足日數</a:t>
                      </a:r>
                    </a:p>
                  </a:txBody>
                  <a:tcPr marL="68580" marR="68580" marT="0" marB="0" anchor="ctr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生理假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0.3%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81.2%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14.1%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2.4%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2.0%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安胎假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0.4%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87.6%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7.8%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3.0%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1.2%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產檢假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91.5%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6.4%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0.8%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0.8%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0.6%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91.6%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5.9%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1.0%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0.9%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育嬰留停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0.6%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93.2%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4.4%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1.0%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0.8%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  <a:tr h="495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家庭照顧假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0.5%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85.0%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12.3%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1.0%</a:t>
                      </a:r>
                      <a:endParaRPr lang="zh-TW" sz="24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1.2%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Autofit/>
          </a:bodyPr>
          <a:lstStyle/>
          <a:p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私立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人員的一般狀況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77250" y="836712"/>
            <a:ext cx="2646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性平休假</a:t>
            </a:r>
            <a:r>
              <a:rPr lang="en-US" altLang="zh-TW" sz="32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514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2089</Words>
  <Application>Microsoft Office PowerPoint</Application>
  <PresentationFormat>如螢幕大小 (4:3)</PresentationFormat>
  <Paragraphs>339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佈景主題</vt:lpstr>
      <vt:lpstr>PowerPoint 簡報</vt:lpstr>
      <vt:lpstr>PowerPoint 簡報</vt:lpstr>
      <vt:lpstr>PowerPoint 簡報</vt:lpstr>
      <vt:lpstr>私立幼兒園教保人員的一般狀況</vt:lpstr>
      <vt:lpstr>私立幼兒園教保人員的一般狀況</vt:lpstr>
      <vt:lpstr>PowerPoint 簡報</vt:lpstr>
      <vt:lpstr>私立幼兒園教保人員的一般狀況</vt:lpstr>
      <vt:lpstr>私立幼兒園教保人員的一般狀況</vt:lpstr>
      <vt:lpstr>私立幼兒園教保人員的一般狀況</vt:lpstr>
      <vt:lpstr>私立幼兒園教保人員的一般狀況</vt:lpstr>
      <vt:lpstr>私立幼兒園教保人員的一般狀況</vt:lpstr>
      <vt:lpstr>私立幼兒園教保人員的一般狀況</vt:lpstr>
      <vt:lpstr>私立幼兒園教保人員的一般狀況</vt:lpstr>
      <vt:lpstr>準公共機制的薪資規範如何落實</vt:lpstr>
      <vt:lpstr>準公共機制的薪資規範如何落實</vt:lpstr>
      <vt:lpstr>準公共機制的薪資規範如何落實</vt:lpstr>
      <vt:lpstr>準公共幼兒園 缺乏完整的管理機制和退場標準 以致照顧品質不佳</vt:lpstr>
      <vt:lpstr>屏東宏靜幼兒園前廚工的訴求</vt:lpstr>
      <vt:lpstr>屏東宏靜幼兒園疑似違法事項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64</cp:revision>
  <dcterms:created xsi:type="dcterms:W3CDTF">2021-07-02T04:01:55Z</dcterms:created>
  <dcterms:modified xsi:type="dcterms:W3CDTF">2021-09-17T03:33:06Z</dcterms:modified>
</cp:coreProperties>
</file>